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68" d="100"/>
          <a:sy n="68" d="100"/>
        </p:scale>
        <p:origin x="4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476FD-9614-4C9D-A33C-36630390079A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1435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9BFDB-4D39-C29B-92C9-DA09922D6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805A04E-36F2-DAA2-050D-2929816E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 Diligence Instruction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44717AB-F8B6-6BD4-EB5A-FD39235034FD}"/>
              </a:ext>
            </a:extLst>
          </p:cNvPr>
          <p:cNvGrpSpPr/>
          <p:nvPr/>
        </p:nvGrpSpPr>
        <p:grpSpPr>
          <a:xfrm>
            <a:off x="2239613" y="1575262"/>
            <a:ext cx="9561350" cy="5032172"/>
            <a:chOff x="2239613" y="1575262"/>
            <a:chExt cx="9561350" cy="503217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2FAE8D7-A2D7-4216-8270-3FF4F2CC6A87}"/>
                </a:ext>
              </a:extLst>
            </p:cNvPr>
            <p:cNvSpPr txBox="1"/>
            <p:nvPr/>
          </p:nvSpPr>
          <p:spPr>
            <a:xfrm>
              <a:off x="4066302" y="1869998"/>
              <a:ext cx="303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40CF27-E461-7C53-76EF-40289654A1E9}"/>
                </a:ext>
              </a:extLst>
            </p:cNvPr>
            <p:cNvSpPr txBox="1"/>
            <p:nvPr/>
          </p:nvSpPr>
          <p:spPr>
            <a:xfrm>
              <a:off x="5657881" y="1927531"/>
              <a:ext cx="303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1ED550E-4392-3411-78D3-567D4812DA81}"/>
                </a:ext>
              </a:extLst>
            </p:cNvPr>
            <p:cNvSpPr txBox="1"/>
            <p:nvPr/>
          </p:nvSpPr>
          <p:spPr>
            <a:xfrm>
              <a:off x="4818224" y="2331542"/>
              <a:ext cx="3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89968EA-2DDD-D435-6ECF-B62D2759CC4D}"/>
                </a:ext>
              </a:extLst>
            </p:cNvPr>
            <p:cNvSpPr txBox="1"/>
            <p:nvPr/>
          </p:nvSpPr>
          <p:spPr>
            <a:xfrm>
              <a:off x="7904486" y="2189304"/>
              <a:ext cx="3034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166007-71A9-D6C1-1CDF-FCBCBF709D5A}"/>
                </a:ext>
              </a:extLst>
            </p:cNvPr>
            <p:cNvSpPr txBox="1"/>
            <p:nvPr/>
          </p:nvSpPr>
          <p:spPr>
            <a:xfrm>
              <a:off x="6159587" y="2928970"/>
              <a:ext cx="3019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BC598D-35C1-7061-9A00-0925389E4B68}"/>
                </a:ext>
              </a:extLst>
            </p:cNvPr>
            <p:cNvSpPr txBox="1"/>
            <p:nvPr/>
          </p:nvSpPr>
          <p:spPr>
            <a:xfrm>
              <a:off x="9965642" y="3393935"/>
              <a:ext cx="3034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002ABFA-7717-BCA4-E42A-D7CA8A52DFF3}"/>
                </a:ext>
              </a:extLst>
            </p:cNvPr>
            <p:cNvSpPr txBox="1"/>
            <p:nvPr/>
          </p:nvSpPr>
          <p:spPr>
            <a:xfrm>
              <a:off x="2239613" y="1949566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No clear due diligence process and roles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662E11-B1AF-ACE8-9E88-E2E63649F6EC}"/>
                </a:ext>
              </a:extLst>
            </p:cNvPr>
            <p:cNvSpPr txBox="1"/>
            <p:nvPr/>
          </p:nvSpPr>
          <p:spPr>
            <a:xfrm>
              <a:off x="6152644" y="1575262"/>
              <a:ext cx="15871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Clarified obligations &amp; scope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1C33261-8A92-B865-B0A4-89A8F0191C92}"/>
                </a:ext>
              </a:extLst>
            </p:cNvPr>
            <p:cNvSpPr txBox="1"/>
            <p:nvPr/>
          </p:nvSpPr>
          <p:spPr>
            <a:xfrm>
              <a:off x="3311592" y="2921003"/>
              <a:ext cx="15939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Designed practical process steps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AC388E4-504F-BCD0-AC4D-DDAADE883085}"/>
                </a:ext>
              </a:extLst>
            </p:cNvPr>
            <p:cNvSpPr txBox="1"/>
            <p:nvPr/>
          </p:nvSpPr>
          <p:spPr>
            <a:xfrm>
              <a:off x="8637330" y="2333851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Defined roles &amp; responsibilities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AF9A2DC-0B3F-B41D-EE1A-FBE349EAC14A}"/>
                </a:ext>
              </a:extLst>
            </p:cNvPr>
            <p:cNvSpPr txBox="1"/>
            <p:nvPr/>
          </p:nvSpPr>
          <p:spPr>
            <a:xfrm>
              <a:off x="4334314" y="4480240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Aligned with governance structure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B0E53B-F533-5D67-5BDF-6F20A4383A75}"/>
                </a:ext>
              </a:extLst>
            </p:cNvPr>
            <p:cNvSpPr txBox="1"/>
            <p:nvPr/>
          </p:nvSpPr>
          <p:spPr>
            <a:xfrm>
              <a:off x="9460753" y="6145769"/>
              <a:ext cx="2340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Confidence to implement and monitor due diligence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65F121E-0BFA-D457-9B64-2E8629BFAF9F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175F5C01-5D45-F7CD-385F-A9E8CAD8F646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13" name="Freeform 373">
                  <a:extLst>
                    <a:ext uri="{FF2B5EF4-FFF2-40B4-BE49-F238E27FC236}">
                      <a16:creationId xmlns:a16="http://schemas.microsoft.com/office/drawing/2014/main" id="{80FEAAD3-6076-28F9-2100-CDE9609D40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BA65C2A9-57DD-99DB-EE4B-D3E3AAD440B2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58" name="Freeform 372">
                    <a:extLst>
                      <a:ext uri="{FF2B5EF4-FFF2-40B4-BE49-F238E27FC236}">
                        <a16:creationId xmlns:a16="http://schemas.microsoft.com/office/drawing/2014/main" id="{BCC04868-027F-DAF9-AA1D-387734B81D9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Oval 374">
                    <a:extLst>
                      <a:ext uri="{FF2B5EF4-FFF2-40B4-BE49-F238E27FC236}">
                        <a16:creationId xmlns:a16="http://schemas.microsoft.com/office/drawing/2014/main" id="{E2EBC9CC-25E9-7E64-021C-A0E2D0ECD1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384">
                    <a:extLst>
                      <a:ext uri="{FF2B5EF4-FFF2-40B4-BE49-F238E27FC236}">
                        <a16:creationId xmlns:a16="http://schemas.microsoft.com/office/drawing/2014/main" id="{CC3C6FEC-0402-D5A6-24D0-79600B101FD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385">
                    <a:extLst>
                      <a:ext uri="{FF2B5EF4-FFF2-40B4-BE49-F238E27FC236}">
                        <a16:creationId xmlns:a16="http://schemas.microsoft.com/office/drawing/2014/main" id="{89A94B1F-1C59-424C-3EDE-A76DE6781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Oval 386">
                    <a:extLst>
                      <a:ext uri="{FF2B5EF4-FFF2-40B4-BE49-F238E27FC236}">
                        <a16:creationId xmlns:a16="http://schemas.microsoft.com/office/drawing/2014/main" id="{199F0D60-6E23-1412-49D4-1EC714012F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6E93195F-3441-7BA5-E0F5-A2E709BAD78D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53" name="Freeform 377">
                    <a:extLst>
                      <a:ext uri="{FF2B5EF4-FFF2-40B4-BE49-F238E27FC236}">
                        <a16:creationId xmlns:a16="http://schemas.microsoft.com/office/drawing/2014/main" id="{4CC76022-8B64-BD30-A77D-D0EFD466C9C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Oval 378">
                    <a:extLst>
                      <a:ext uri="{FF2B5EF4-FFF2-40B4-BE49-F238E27FC236}">
                        <a16:creationId xmlns:a16="http://schemas.microsoft.com/office/drawing/2014/main" id="{ECE20F07-E975-8F5A-707C-468A5E152D5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387">
                    <a:extLst>
                      <a:ext uri="{FF2B5EF4-FFF2-40B4-BE49-F238E27FC236}">
                        <a16:creationId xmlns:a16="http://schemas.microsoft.com/office/drawing/2014/main" id="{84BD00B6-48D9-7003-A96E-B05EA9CD43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388">
                    <a:extLst>
                      <a:ext uri="{FF2B5EF4-FFF2-40B4-BE49-F238E27FC236}">
                        <a16:creationId xmlns:a16="http://schemas.microsoft.com/office/drawing/2014/main" id="{5FACB696-4757-A370-7975-4E24F834EC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Oval 389">
                    <a:extLst>
                      <a:ext uri="{FF2B5EF4-FFF2-40B4-BE49-F238E27FC236}">
                        <a16:creationId xmlns:a16="http://schemas.microsoft.com/office/drawing/2014/main" id="{942575D0-1497-2EB9-36E6-7CE3E3EAF56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9A9BB181-A7BC-8B89-D918-05A6CBC4AE2D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48" name="Freeform 375">
                    <a:extLst>
                      <a:ext uri="{FF2B5EF4-FFF2-40B4-BE49-F238E27FC236}">
                        <a16:creationId xmlns:a16="http://schemas.microsoft.com/office/drawing/2014/main" id="{C2153E51-049E-CACB-B1F0-190B1ADD088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Oval 376">
                    <a:extLst>
                      <a:ext uri="{FF2B5EF4-FFF2-40B4-BE49-F238E27FC236}">
                        <a16:creationId xmlns:a16="http://schemas.microsoft.com/office/drawing/2014/main" id="{A4EEA562-10AF-6BCC-8678-A3C4BE4DA3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Freeform 391">
                    <a:extLst>
                      <a:ext uri="{FF2B5EF4-FFF2-40B4-BE49-F238E27FC236}">
                        <a16:creationId xmlns:a16="http://schemas.microsoft.com/office/drawing/2014/main" id="{A189DDDA-0D16-B7AE-B3AD-F8364D0373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2">
                    <a:extLst>
                      <a:ext uri="{FF2B5EF4-FFF2-40B4-BE49-F238E27FC236}">
                        <a16:creationId xmlns:a16="http://schemas.microsoft.com/office/drawing/2014/main" id="{19EF054E-8ACF-D7BF-181C-4E2AB9C406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Oval 393">
                    <a:extLst>
                      <a:ext uri="{FF2B5EF4-FFF2-40B4-BE49-F238E27FC236}">
                        <a16:creationId xmlns:a16="http://schemas.microsoft.com/office/drawing/2014/main" id="{5C3DBF27-50C1-345F-6A6B-C71EB8293A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EA45A207-2AF1-9A5A-7F95-62AEEF1A90FB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43" name="Freeform 379">
                    <a:extLst>
                      <a:ext uri="{FF2B5EF4-FFF2-40B4-BE49-F238E27FC236}">
                        <a16:creationId xmlns:a16="http://schemas.microsoft.com/office/drawing/2014/main" id="{5F66CE17-AD54-5073-27EB-1481A3330CF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Oval 380">
                    <a:extLst>
                      <a:ext uri="{FF2B5EF4-FFF2-40B4-BE49-F238E27FC236}">
                        <a16:creationId xmlns:a16="http://schemas.microsoft.com/office/drawing/2014/main" id="{48D3BDFD-98DE-8965-5AE2-7381B4E6A72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Freeform 394">
                    <a:extLst>
                      <a:ext uri="{FF2B5EF4-FFF2-40B4-BE49-F238E27FC236}">
                        <a16:creationId xmlns:a16="http://schemas.microsoft.com/office/drawing/2014/main" id="{4E65A9C1-D8E1-219B-86DF-B020DCA9B3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Freeform 395">
                    <a:extLst>
                      <a:ext uri="{FF2B5EF4-FFF2-40B4-BE49-F238E27FC236}">
                        <a16:creationId xmlns:a16="http://schemas.microsoft.com/office/drawing/2014/main" id="{D1E0E4ED-9225-A267-24ED-8E96021C3A8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Oval 396">
                    <a:extLst>
                      <a:ext uri="{FF2B5EF4-FFF2-40B4-BE49-F238E27FC236}">
                        <a16:creationId xmlns:a16="http://schemas.microsoft.com/office/drawing/2014/main" id="{F7501395-3207-523C-C50E-474F802EBD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85D2C5BE-7BC3-DECD-DD5F-34E10C05332F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38" name="Freeform 381">
                    <a:extLst>
                      <a:ext uri="{FF2B5EF4-FFF2-40B4-BE49-F238E27FC236}">
                        <a16:creationId xmlns:a16="http://schemas.microsoft.com/office/drawing/2014/main" id="{5E132F19-7D3B-766F-7A74-1E771F67767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Oval 382">
                    <a:extLst>
                      <a:ext uri="{FF2B5EF4-FFF2-40B4-BE49-F238E27FC236}">
                        <a16:creationId xmlns:a16="http://schemas.microsoft.com/office/drawing/2014/main" id="{761C43F3-CB4E-7578-9EAE-05F53C1E532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0" name="Freeform 397">
                    <a:extLst>
                      <a:ext uri="{FF2B5EF4-FFF2-40B4-BE49-F238E27FC236}">
                        <a16:creationId xmlns:a16="http://schemas.microsoft.com/office/drawing/2014/main" id="{135F8589-2513-6AFF-6C36-14428E4F6D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398">
                    <a:extLst>
                      <a:ext uri="{FF2B5EF4-FFF2-40B4-BE49-F238E27FC236}">
                        <a16:creationId xmlns:a16="http://schemas.microsoft.com/office/drawing/2014/main" id="{31E5D087-5088-F1B7-AB79-971B59942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Oval 399">
                    <a:extLst>
                      <a:ext uri="{FF2B5EF4-FFF2-40B4-BE49-F238E27FC236}">
                        <a16:creationId xmlns:a16="http://schemas.microsoft.com/office/drawing/2014/main" id="{A3D21242-C65C-A859-C191-E330BCE03B2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DD2D2188-7183-643B-BCF3-1C6F747D747A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33" name="Freeform 383">
                    <a:extLst>
                      <a:ext uri="{FF2B5EF4-FFF2-40B4-BE49-F238E27FC236}">
                        <a16:creationId xmlns:a16="http://schemas.microsoft.com/office/drawing/2014/main" id="{7C2E53C7-5C75-B084-06C6-33F4E5D3EAA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" name="Oval 390">
                    <a:extLst>
                      <a:ext uri="{FF2B5EF4-FFF2-40B4-BE49-F238E27FC236}">
                        <a16:creationId xmlns:a16="http://schemas.microsoft.com/office/drawing/2014/main" id="{59EFEE88-140D-A9A3-5BE0-CF6F1889F94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400">
                    <a:extLst>
                      <a:ext uri="{FF2B5EF4-FFF2-40B4-BE49-F238E27FC236}">
                        <a16:creationId xmlns:a16="http://schemas.microsoft.com/office/drawing/2014/main" id="{17D10B20-0773-62D9-80AE-D397B432045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Freeform 401">
                    <a:extLst>
                      <a:ext uri="{FF2B5EF4-FFF2-40B4-BE49-F238E27FC236}">
                        <a16:creationId xmlns:a16="http://schemas.microsoft.com/office/drawing/2014/main" id="{C14BF942-08F8-CFA5-8874-85FBF602AD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7" name="Oval 402">
                    <a:extLst>
                      <a:ext uri="{FF2B5EF4-FFF2-40B4-BE49-F238E27FC236}">
                        <a16:creationId xmlns:a16="http://schemas.microsoft.com/office/drawing/2014/main" id="{CD9FE2EA-D7D2-AB9D-E07F-C0C1A9EEF6F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C306BF6-93C6-0634-8DF8-5C20445D452E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D0CB42F2-41F4-0C36-AB1F-90B83D9F167E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EF34CC1-72F9-102F-5D2F-B2502CAC9D89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3129C712-D9C0-19FA-D19A-FF0ACCB5C9F3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9DD99B1-A4F9-F3AF-DA99-17E54A59622D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6879C2C7-8418-B551-C7DB-CD0411D5DADB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F10408A1-2D3E-BBA9-11A3-3354FB199DA2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673" y="5577234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6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46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Due Diligence Instruction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6</cp:revision>
  <dcterms:created xsi:type="dcterms:W3CDTF">2025-07-22T18:56:45Z</dcterms:created>
  <dcterms:modified xsi:type="dcterms:W3CDTF">2025-07-26T08:24:01Z</dcterms:modified>
</cp:coreProperties>
</file>