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0013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D5444-0948-E294-C78F-D88AF9581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B6BCF79-DBE7-B8E8-93E7-870E2F25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Responsible Sourcing Gap Analysis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051816C-631F-599E-A1B4-52DCBE184E31}"/>
              </a:ext>
            </a:extLst>
          </p:cNvPr>
          <p:cNvGrpSpPr/>
          <p:nvPr/>
        </p:nvGrpSpPr>
        <p:grpSpPr>
          <a:xfrm>
            <a:off x="2270900" y="1610814"/>
            <a:ext cx="9278987" cy="4999960"/>
            <a:chOff x="2270900" y="1610814"/>
            <a:chExt cx="9278987" cy="499996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FB24E15-DFEF-9AA5-46BF-F59DC0793A5A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02790A1-8187-E3CC-C4CE-50DA51D043C0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60B301C-4CBB-FFF5-FF1E-8AA45A406835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B6AE284-AAE7-AFAA-ACE2-B27CF93CA833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C93FE96-99C8-5F6D-CFCA-BC744110A0A0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A3FABE0-3F32-7A7E-EF49-84B754CB2ADD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F5E4A04-CF8E-388B-94E4-CF9BEFFAC9C3}"/>
                </a:ext>
              </a:extLst>
            </p:cNvPr>
            <p:cNvSpPr txBox="1"/>
            <p:nvPr/>
          </p:nvSpPr>
          <p:spPr>
            <a:xfrm>
              <a:off x="2270900" y="1993963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Ad hoc or buyer driven sourcing practices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29352D2-1696-05F4-4BBA-832924C81875}"/>
                </a:ext>
              </a:extLst>
            </p:cNvPr>
            <p:cNvSpPr txBox="1"/>
            <p:nvPr/>
          </p:nvSpPr>
          <p:spPr>
            <a:xfrm>
              <a:off x="6093133" y="1610814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Clarified what “responsible” means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6ACA4CB-8389-3A5D-BDFF-B2DA926CB123}"/>
                </a:ext>
              </a:extLst>
            </p:cNvPr>
            <p:cNvSpPr txBox="1"/>
            <p:nvPr/>
          </p:nvSpPr>
          <p:spPr>
            <a:xfrm>
              <a:off x="2790356" y="2891605"/>
              <a:ext cx="21151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Reviewed risk assessments, supplier screenings &amp; contract clauses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AAE38D5-4300-F557-E373-523F58C3B630}"/>
                </a:ext>
              </a:extLst>
            </p:cNvPr>
            <p:cNvSpPr txBox="1"/>
            <p:nvPr/>
          </p:nvSpPr>
          <p:spPr>
            <a:xfrm>
              <a:off x="8640441" y="218746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Identified gaps in supplier engagements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B798DB0-6861-A9FB-25E2-C3918A5076B3}"/>
                </a:ext>
              </a:extLst>
            </p:cNvPr>
            <p:cNvSpPr txBox="1"/>
            <p:nvPr/>
          </p:nvSpPr>
          <p:spPr>
            <a:xfrm>
              <a:off x="4516669" y="446793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Built internal buy-in for improvements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8C8519-73CE-0F61-FC79-A20AA31EA48F}"/>
                </a:ext>
              </a:extLst>
            </p:cNvPr>
            <p:cNvSpPr txBox="1"/>
            <p:nvPr/>
          </p:nvSpPr>
          <p:spPr>
            <a:xfrm>
              <a:off x="9573005" y="6149109"/>
              <a:ext cx="19768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Ready to embed responsible sourcing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19FD74E-E375-101D-379B-134FA5A5364A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F2B81634-05E0-64E0-EE23-B7BF5E3AD8A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13" name="Freeform 373">
                  <a:extLst>
                    <a:ext uri="{FF2B5EF4-FFF2-40B4-BE49-F238E27FC236}">
                      <a16:creationId xmlns:a16="http://schemas.microsoft.com/office/drawing/2014/main" id="{C9275170-3CB5-806E-F980-3CC592DE8E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9A8C54FD-20DB-2413-A9AA-F6D7B5095895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58" name="Freeform 372">
                    <a:extLst>
                      <a:ext uri="{FF2B5EF4-FFF2-40B4-BE49-F238E27FC236}">
                        <a16:creationId xmlns:a16="http://schemas.microsoft.com/office/drawing/2014/main" id="{768AF82E-4124-C797-C31E-FAB93B35C8F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Oval 374">
                    <a:extLst>
                      <a:ext uri="{FF2B5EF4-FFF2-40B4-BE49-F238E27FC236}">
                        <a16:creationId xmlns:a16="http://schemas.microsoft.com/office/drawing/2014/main" id="{CADD06B2-283A-E936-A7E2-0C98A5400C6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84">
                    <a:extLst>
                      <a:ext uri="{FF2B5EF4-FFF2-40B4-BE49-F238E27FC236}">
                        <a16:creationId xmlns:a16="http://schemas.microsoft.com/office/drawing/2014/main" id="{5EE0C59E-EC3C-D85C-AE20-F8711B73E8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85">
                    <a:extLst>
                      <a:ext uri="{FF2B5EF4-FFF2-40B4-BE49-F238E27FC236}">
                        <a16:creationId xmlns:a16="http://schemas.microsoft.com/office/drawing/2014/main" id="{44EB4FA8-DCDC-6661-BBFE-1C2A6B919E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386">
                    <a:extLst>
                      <a:ext uri="{FF2B5EF4-FFF2-40B4-BE49-F238E27FC236}">
                        <a16:creationId xmlns:a16="http://schemas.microsoft.com/office/drawing/2014/main" id="{08855D9D-8080-984F-1DC7-08DAC03F0C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86BD1FE9-1215-17CF-7E59-70520DFF43F9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53" name="Freeform 377">
                    <a:extLst>
                      <a:ext uri="{FF2B5EF4-FFF2-40B4-BE49-F238E27FC236}">
                        <a16:creationId xmlns:a16="http://schemas.microsoft.com/office/drawing/2014/main" id="{533C824F-258D-8665-8912-D8FEE50B0DA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Oval 378">
                    <a:extLst>
                      <a:ext uri="{FF2B5EF4-FFF2-40B4-BE49-F238E27FC236}">
                        <a16:creationId xmlns:a16="http://schemas.microsoft.com/office/drawing/2014/main" id="{17ADF0F5-CACE-0796-6BEA-509C7CAAD7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387">
                    <a:extLst>
                      <a:ext uri="{FF2B5EF4-FFF2-40B4-BE49-F238E27FC236}">
                        <a16:creationId xmlns:a16="http://schemas.microsoft.com/office/drawing/2014/main" id="{FE4B5CC3-54FF-443E-11A4-5253442955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388">
                    <a:extLst>
                      <a:ext uri="{FF2B5EF4-FFF2-40B4-BE49-F238E27FC236}">
                        <a16:creationId xmlns:a16="http://schemas.microsoft.com/office/drawing/2014/main" id="{0AA821E3-5EE5-3A11-6F8F-9AE0C191A02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Oval 389">
                    <a:extLst>
                      <a:ext uri="{FF2B5EF4-FFF2-40B4-BE49-F238E27FC236}">
                        <a16:creationId xmlns:a16="http://schemas.microsoft.com/office/drawing/2014/main" id="{5CE61DF6-C796-6C0F-F11A-A5630E31827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A0B3E355-423B-4A0B-950B-04C069CD655B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48" name="Freeform 375">
                    <a:extLst>
                      <a:ext uri="{FF2B5EF4-FFF2-40B4-BE49-F238E27FC236}">
                        <a16:creationId xmlns:a16="http://schemas.microsoft.com/office/drawing/2014/main" id="{FA6AC8B5-A1A4-4EDA-A544-D6EDC76A6FA2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Oval 376">
                    <a:extLst>
                      <a:ext uri="{FF2B5EF4-FFF2-40B4-BE49-F238E27FC236}">
                        <a16:creationId xmlns:a16="http://schemas.microsoft.com/office/drawing/2014/main" id="{9542B9BF-C80C-9A3B-9621-D67A848EBC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 391">
                    <a:extLst>
                      <a:ext uri="{FF2B5EF4-FFF2-40B4-BE49-F238E27FC236}">
                        <a16:creationId xmlns:a16="http://schemas.microsoft.com/office/drawing/2014/main" id="{E1902915-C90A-2272-7CAB-C9C7C70784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2">
                    <a:extLst>
                      <a:ext uri="{FF2B5EF4-FFF2-40B4-BE49-F238E27FC236}">
                        <a16:creationId xmlns:a16="http://schemas.microsoft.com/office/drawing/2014/main" id="{568A5FBF-5544-25E9-C4A7-366AE52F68C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Oval 393">
                    <a:extLst>
                      <a:ext uri="{FF2B5EF4-FFF2-40B4-BE49-F238E27FC236}">
                        <a16:creationId xmlns:a16="http://schemas.microsoft.com/office/drawing/2014/main" id="{B309D7A1-DC52-DB35-D0D9-6C6F708A3F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5AFA20E5-C78D-A505-909C-72C872E53FF8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43" name="Freeform 379">
                    <a:extLst>
                      <a:ext uri="{FF2B5EF4-FFF2-40B4-BE49-F238E27FC236}">
                        <a16:creationId xmlns:a16="http://schemas.microsoft.com/office/drawing/2014/main" id="{996488A0-F6CA-C203-9C06-A307D453182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Oval 380">
                    <a:extLst>
                      <a:ext uri="{FF2B5EF4-FFF2-40B4-BE49-F238E27FC236}">
                        <a16:creationId xmlns:a16="http://schemas.microsoft.com/office/drawing/2014/main" id="{D9F6A9D5-1AC8-654B-F9C6-01E29CBE0E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Freeform 394">
                    <a:extLst>
                      <a:ext uri="{FF2B5EF4-FFF2-40B4-BE49-F238E27FC236}">
                        <a16:creationId xmlns:a16="http://schemas.microsoft.com/office/drawing/2014/main" id="{EB5A8CA7-0AB6-31EF-2C9A-F04F3A0189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Freeform 395">
                    <a:extLst>
                      <a:ext uri="{FF2B5EF4-FFF2-40B4-BE49-F238E27FC236}">
                        <a16:creationId xmlns:a16="http://schemas.microsoft.com/office/drawing/2014/main" id="{EF4E5324-3865-7834-327E-876A4AEDB3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Oval 396">
                    <a:extLst>
                      <a:ext uri="{FF2B5EF4-FFF2-40B4-BE49-F238E27FC236}">
                        <a16:creationId xmlns:a16="http://schemas.microsoft.com/office/drawing/2014/main" id="{FA63FA7C-D053-49A1-F946-4509DF55A5E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C070B361-6E41-29C6-D966-C4E982CD87AC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38" name="Freeform 381">
                    <a:extLst>
                      <a:ext uri="{FF2B5EF4-FFF2-40B4-BE49-F238E27FC236}">
                        <a16:creationId xmlns:a16="http://schemas.microsoft.com/office/drawing/2014/main" id="{B96ACEA8-7A44-ED38-3DA5-AAB4FF767C69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Oval 382">
                    <a:extLst>
                      <a:ext uri="{FF2B5EF4-FFF2-40B4-BE49-F238E27FC236}">
                        <a16:creationId xmlns:a16="http://schemas.microsoft.com/office/drawing/2014/main" id="{7DE63D49-BAE2-716B-9088-CA6BE00376F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Freeform 397">
                    <a:extLst>
                      <a:ext uri="{FF2B5EF4-FFF2-40B4-BE49-F238E27FC236}">
                        <a16:creationId xmlns:a16="http://schemas.microsoft.com/office/drawing/2014/main" id="{D5CC8201-C6F6-9E6E-911A-507597CA851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8">
                    <a:extLst>
                      <a:ext uri="{FF2B5EF4-FFF2-40B4-BE49-F238E27FC236}">
                        <a16:creationId xmlns:a16="http://schemas.microsoft.com/office/drawing/2014/main" id="{05997641-1E8E-B02A-B18C-4CD04EC748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Oval 399">
                    <a:extLst>
                      <a:ext uri="{FF2B5EF4-FFF2-40B4-BE49-F238E27FC236}">
                        <a16:creationId xmlns:a16="http://schemas.microsoft.com/office/drawing/2014/main" id="{2F36A9D5-4F59-3B18-B058-E23A7E831B5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6DF0202E-E6FD-9BE3-34C6-50AC49EF23A3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33" name="Freeform 383">
                    <a:extLst>
                      <a:ext uri="{FF2B5EF4-FFF2-40B4-BE49-F238E27FC236}">
                        <a16:creationId xmlns:a16="http://schemas.microsoft.com/office/drawing/2014/main" id="{F78577CB-B806-BD8D-773A-A69F3045336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" name="Oval 390">
                    <a:extLst>
                      <a:ext uri="{FF2B5EF4-FFF2-40B4-BE49-F238E27FC236}">
                        <a16:creationId xmlns:a16="http://schemas.microsoft.com/office/drawing/2014/main" id="{7167329B-143F-BCD0-8F74-302AE9EB5EE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400">
                    <a:extLst>
                      <a:ext uri="{FF2B5EF4-FFF2-40B4-BE49-F238E27FC236}">
                        <a16:creationId xmlns:a16="http://schemas.microsoft.com/office/drawing/2014/main" id="{5431AFBF-4251-2228-B5A2-EB3DEC7FAC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01">
                    <a:extLst>
                      <a:ext uri="{FF2B5EF4-FFF2-40B4-BE49-F238E27FC236}">
                        <a16:creationId xmlns:a16="http://schemas.microsoft.com/office/drawing/2014/main" id="{89AA5DAD-64ED-6F6D-D44D-21B84CC2370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7" name="Oval 402">
                    <a:extLst>
                      <a:ext uri="{FF2B5EF4-FFF2-40B4-BE49-F238E27FC236}">
                        <a16:creationId xmlns:a16="http://schemas.microsoft.com/office/drawing/2014/main" id="{74F08168-6F6F-03FE-C178-A8C4A789BF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6EEC17B-95CC-9FBB-907C-3A6B36CCE85A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6FAE2C93-6D71-8D97-2942-316C3A526B06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0A2A3C0-B4BB-BFD0-2648-3B30AA4E3CE1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EBDC463F-5E10-688A-D9F8-9A0BD59C9673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F9044B9-253D-C834-C5A8-4B5073392E80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61EBE11-D2B3-CF7F-275D-67179690EA7B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7A85E1D-5FDE-3B58-AD86-6E52CEA397C1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384" y="5524500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5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54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Responsible Sourcing Gap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2025-07-26T08:25:09Z</dcterms:modified>
</cp:coreProperties>
</file>